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6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56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D98B14-AFF0-DC92-70F7-CE3FC143A7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69D5F86-65A8-1B4E-0445-3FF49DAAE0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2F0CCF2-E8AE-5097-088C-9D059B2D2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93F1-B41C-41D4-8D6E-900CDDE54AED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33B691C-EDFC-3C7A-5F50-F754F5399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C416F42-FED9-A194-D099-3A5ABF3CA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F17-43A2-443C-99FD-39F2B7FB54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6270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AA3688-CC15-1728-7EE5-8627D07C8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398F72D-28AB-9B79-09F6-6A6F021E21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3FC0D28-08A6-73B6-2162-DD5D2F289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93F1-B41C-41D4-8D6E-900CDDE54AED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0DFB3AE-01D6-14B8-9B68-D064301E0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86246D0-C8B6-D91A-BCFF-4E48A32EA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F17-43A2-443C-99FD-39F2B7FB54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196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8576850-DA93-EC81-38F7-A26273227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7D5037B-5A53-4DB5-E687-A842F257A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B85AC4D-D490-B3D2-FB79-A64E533B0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93F1-B41C-41D4-8D6E-900CDDE54AED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D83B16D-5748-C7A3-7013-B96F3D953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8240BA5-F3EC-399C-42C8-46C9E1BB5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F17-43A2-443C-99FD-39F2B7FB54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509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F573F0-D33C-5B5E-D2CC-6EDB729B9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29322AF-8487-CB2C-9E1D-DBC08D29B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58F43D5-E382-2F2A-3368-B39DA2B1D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93F1-B41C-41D4-8D6E-900CDDE54AED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0C2E3A-637E-2C89-993D-4ABB04ECD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36B21AF-8093-4998-565F-7FA9E5FCC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F17-43A2-443C-99FD-39F2B7FB54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209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6B88F2-E1A9-2E46-816B-5EEBA970E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2BE7CCC-BD35-EC61-0072-9DEE90BF2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BB8DC93-B30D-F58A-ED40-2345CAE8D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93F1-B41C-41D4-8D6E-900CDDE54AED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F15222C-F8D6-2ED3-6ABD-F08906FC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92CC669-9B9B-D633-4020-D60F164FB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F17-43A2-443C-99FD-39F2B7FB54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8737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3EE23D-4AAE-B525-8799-33E9018EB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04A518-47B3-8AA4-EE64-60EE3FA70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0DCAC93-15B2-0B92-A7D4-56555B7A1C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3B3F07A-56B2-2BEF-753A-F18BDCACE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93F1-B41C-41D4-8D6E-900CDDE54AED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2BFB0CC-D6BC-EFDF-A664-114B4ED56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CA7E909-87F2-20E1-60E4-891BE6086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F17-43A2-443C-99FD-39F2B7FB54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450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4DEE7A-581A-51A6-DB42-181F150F6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1BEE192-2988-3714-7435-90BF3C70D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FDE8319-FB1A-F3CE-E34E-603AED675C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88D0770-DBDE-EEEF-3D41-FC7C6814AF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BD105A6-9262-DD59-5731-BB26B87907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FA2CE19-350D-D6CD-BD59-16380A0F2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93F1-B41C-41D4-8D6E-900CDDE54AED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B568232-0D36-6449-1870-E07558B24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4773859-C947-C1C5-2916-D92021646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F17-43A2-443C-99FD-39F2B7FB54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9196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2F8317-2D79-A35C-B124-7747F7187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5A11757-AD4E-6409-6DE6-79747D123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93F1-B41C-41D4-8D6E-900CDDE54AED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9EF1F5F-819D-89EB-2B8C-FC18A363C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BC0E020-54B9-FA40-6C04-16E4E9BF1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F17-43A2-443C-99FD-39F2B7FB54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752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C0D07C7-F813-C6A7-0DBB-5ECD86DA5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93F1-B41C-41D4-8D6E-900CDDE54AED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4E02F6C-6706-F8E7-1D24-A2B0C23CB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B02C871-3D1D-6770-FA95-B60AE9FDD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F17-43A2-443C-99FD-39F2B7FB54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5976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79BCA5-B1B2-227D-C407-1288EA12F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AB349B-2E54-D162-E56E-736696B30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FF9E7C5-CA24-8E56-2AE6-82FAB7F5B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8C812B-71C4-4EB2-7885-5039F0EB8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93F1-B41C-41D4-8D6E-900CDDE54AED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FD749C-9B69-9EAE-14B8-3693BB680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AFDEA61-A8AF-5CCB-0772-2DDCE2003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F17-43A2-443C-99FD-39F2B7FB54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313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1ADC65-6DB6-12BC-D685-C1EF35765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F7AA7EC-D293-169C-2AC6-1838FF9361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DBFA644-BE22-4426-DC61-CF451CC8B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13C7516-EF65-E2FF-336B-1E9DE8D38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93F1-B41C-41D4-8D6E-900CDDE54AED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CAF67D4-80DB-D3DE-0E77-6C1CF9D30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A733FD1-FE58-FF04-30AE-9D24CD760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6F17-43A2-443C-99FD-39F2B7FB54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0503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D72CE55-FC75-687F-A26A-E67AC1E40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862874D-82A7-DA78-0999-D7D7C14A0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36DC146-3E21-FD9A-8164-5407C35517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E493F1-B41C-41D4-8D6E-900CDDE54AED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6BD85E-0D92-253C-B0EF-B25D98A09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0883033-BE90-4E3F-436D-D1A0A9EF64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E06F17-43A2-443C-99FD-39F2B7FB54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6433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D4CFA-7556-C75D-45EB-67DD0ADF1E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DSRS strategi 2025-2030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0D9328A-E08F-5B9A-F785-AF1B13A1CD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26974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tediagram: Udtræk 1">
            <a:extLst>
              <a:ext uri="{FF2B5EF4-FFF2-40B4-BE49-F238E27FC236}">
                <a16:creationId xmlns:a16="http://schemas.microsoft.com/office/drawing/2014/main" id="{B34B27E2-68EC-A02B-8CBB-85178DE109B6}"/>
              </a:ext>
            </a:extLst>
          </p:cNvPr>
          <p:cNvSpPr/>
          <p:nvPr/>
        </p:nvSpPr>
        <p:spPr>
          <a:xfrm>
            <a:off x="2359818" y="95250"/>
            <a:ext cx="7993857" cy="2419350"/>
          </a:xfrm>
          <a:prstGeom prst="flowChartExtra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b="1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Vi vil i 2030 være </a:t>
            </a:r>
            <a:r>
              <a:rPr lang="da-DK" sz="1200" b="1" kern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et moderne søredningsselskab</a:t>
            </a:r>
            <a:r>
              <a:rPr lang="da-DK" sz="1200" b="1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, der med højt kvalificeret frivillig arbejdskraft, kompetence og innovation står til rådighed ved </a:t>
            </a:r>
            <a:r>
              <a:rPr lang="da-DK" sz="1200" b="1" kern="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søassistance</a:t>
            </a:r>
            <a:r>
              <a:rPr lang="da-DK" sz="1200" b="1" kern="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og </a:t>
            </a:r>
            <a:r>
              <a:rPr lang="da-DK" sz="1200" b="1" kern="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nødsituationer i de indre danske farvande</a:t>
            </a:r>
            <a:endParaRPr lang="da-DK" sz="1400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1373912E-72E3-F941-798C-514F2A595109}"/>
              </a:ext>
            </a:extLst>
          </p:cNvPr>
          <p:cNvSpPr/>
          <p:nvPr/>
        </p:nvSpPr>
        <p:spPr>
          <a:xfrm>
            <a:off x="2495550" y="2686050"/>
            <a:ext cx="1800225" cy="2819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Materiel: DSRS har to både på hver station og otte af disse er lukkede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E6B6F35-682C-45A0-BFDC-5E0C6AB40218}"/>
              </a:ext>
            </a:extLst>
          </p:cNvPr>
          <p:cNvSpPr/>
          <p:nvPr/>
        </p:nvSpPr>
        <p:spPr>
          <a:xfrm>
            <a:off x="6534150" y="2686050"/>
            <a:ext cx="1800225" cy="2819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Frivillige: DSRS’ stationer har tilstrækkelig med uddannede frivillige til at løse opgaverne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F5997AC4-7F02-7231-8EF1-C974CA1483CD}"/>
              </a:ext>
            </a:extLst>
          </p:cNvPr>
          <p:cNvSpPr/>
          <p:nvPr/>
        </p:nvSpPr>
        <p:spPr>
          <a:xfrm>
            <a:off x="4514850" y="2686050"/>
            <a:ext cx="1800225" cy="2819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Indtægter: DSRS har årlige indtægter på mindst 20 </a:t>
            </a:r>
            <a:r>
              <a:rPr lang="da-DK" dirty="0" err="1"/>
              <a:t>mio</a:t>
            </a:r>
            <a:r>
              <a:rPr lang="da-DK" dirty="0"/>
              <a:t> kroner årligt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928311C6-6BEB-3734-1B86-8E4EE1144380}"/>
              </a:ext>
            </a:extLst>
          </p:cNvPr>
          <p:cNvSpPr/>
          <p:nvPr/>
        </p:nvSpPr>
        <p:spPr>
          <a:xfrm>
            <a:off x="8553450" y="2686050"/>
            <a:ext cx="1800225" cy="2819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Stationer: DSRS har udvidet antallet at stationer med mindst 2 (så vi har 16 stationer)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F5FE34A-9E16-3A9D-1F49-59622E931CC3}"/>
              </a:ext>
            </a:extLst>
          </p:cNvPr>
          <p:cNvSpPr/>
          <p:nvPr/>
        </p:nvSpPr>
        <p:spPr>
          <a:xfrm>
            <a:off x="2495550" y="5676900"/>
            <a:ext cx="7858125" cy="65722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DSRS har en stabil økonomi og effektiv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3763997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D2B266D-3625-4584-A5C3-7D3F672C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63B99A-73EE-4FBB-B7C4-F9F9BCC25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D2A5D1-BA0D-47D3-B051-DA7743C46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219825"/>
          </a:xfrm>
          <a:custGeom>
            <a:avLst/>
            <a:gdLst>
              <a:gd name="connsiteX0" fmla="*/ 6789701 w 12192000"/>
              <a:gd name="connsiteY0" fmla="*/ 6151588 h 6219825"/>
              <a:gd name="connsiteX1" fmla="*/ 6788702 w 12192000"/>
              <a:gd name="connsiteY1" fmla="*/ 6151666 h 6219825"/>
              <a:gd name="connsiteX2" fmla="*/ 6788476 w 12192000"/>
              <a:gd name="connsiteY2" fmla="*/ 6152200 h 6219825"/>
              <a:gd name="connsiteX3" fmla="*/ 9834 w 12192000"/>
              <a:gd name="connsiteY3" fmla="*/ 0 h 6219825"/>
              <a:gd name="connsiteX4" fmla="*/ 12357 w 12192000"/>
              <a:gd name="connsiteY4" fmla="*/ 1 h 6219825"/>
              <a:gd name="connsiteX5" fmla="*/ 12192000 w 12192000"/>
              <a:gd name="connsiteY5" fmla="*/ 1 h 6219825"/>
              <a:gd name="connsiteX6" fmla="*/ 12192000 w 12192000"/>
              <a:gd name="connsiteY6" fmla="*/ 5105401 h 6219825"/>
              <a:gd name="connsiteX7" fmla="*/ 12191716 w 12192000"/>
              <a:gd name="connsiteY7" fmla="*/ 5105401 h 6219825"/>
              <a:gd name="connsiteX8" fmla="*/ 12192000 w 12192000"/>
              <a:gd name="connsiteY8" fmla="*/ 5256977 h 6219825"/>
              <a:gd name="connsiteX9" fmla="*/ 12061096 w 12192000"/>
              <a:gd name="connsiteY9" fmla="*/ 5296034 h 6219825"/>
              <a:gd name="connsiteX10" fmla="*/ 11676800 w 12192000"/>
              <a:gd name="connsiteY10" fmla="*/ 5399652 h 6219825"/>
              <a:gd name="connsiteX11" fmla="*/ 10425355 w 12192000"/>
              <a:gd name="connsiteY11" fmla="*/ 5683310 h 6219825"/>
              <a:gd name="connsiteX12" fmla="*/ 9424022 w 12192000"/>
              <a:gd name="connsiteY12" fmla="*/ 5858546 h 6219825"/>
              <a:gd name="connsiteX13" fmla="*/ 8458419 w 12192000"/>
              <a:gd name="connsiteY13" fmla="*/ 5992303 h 6219825"/>
              <a:gd name="connsiteX14" fmla="*/ 7715970 w 12192000"/>
              <a:gd name="connsiteY14" fmla="*/ 6072283 h 6219825"/>
              <a:gd name="connsiteX15" fmla="*/ 6951716 w 12192000"/>
              <a:gd name="connsiteY15" fmla="*/ 6138091 h 6219825"/>
              <a:gd name="connsiteX16" fmla="*/ 6936303 w 12192000"/>
              <a:gd name="connsiteY16" fmla="*/ 6140163 h 6219825"/>
              <a:gd name="connsiteX17" fmla="*/ 6790448 w 12192000"/>
              <a:gd name="connsiteY17" fmla="*/ 6151529 h 6219825"/>
              <a:gd name="connsiteX18" fmla="*/ 6799941 w 12192000"/>
              <a:gd name="connsiteY18" fmla="*/ 6153349 h 6219825"/>
              <a:gd name="connsiteX19" fmla="*/ 6835432 w 12192000"/>
              <a:gd name="connsiteY19" fmla="*/ 6151642 h 6219825"/>
              <a:gd name="connsiteX20" fmla="*/ 6884003 w 12192000"/>
              <a:gd name="connsiteY20" fmla="*/ 6148662 h 6219825"/>
              <a:gd name="connsiteX21" fmla="*/ 7578771 w 12192000"/>
              <a:gd name="connsiteY21" fmla="*/ 6116122 h 6219825"/>
              <a:gd name="connsiteX22" fmla="*/ 8623845 w 12192000"/>
              <a:gd name="connsiteY22" fmla="*/ 6029188 h 6219825"/>
              <a:gd name="connsiteX23" fmla="*/ 9479970 w 12192000"/>
              <a:gd name="connsiteY23" fmla="*/ 5925239 h 6219825"/>
              <a:gd name="connsiteX24" fmla="*/ 10629308 w 12192000"/>
              <a:gd name="connsiteY24" fmla="*/ 5731000 h 6219825"/>
              <a:gd name="connsiteX25" fmla="*/ 11998498 w 12192000"/>
              <a:gd name="connsiteY25" fmla="*/ 5404869 h 6219825"/>
              <a:gd name="connsiteX26" fmla="*/ 12192000 w 12192000"/>
              <a:gd name="connsiteY26" fmla="*/ 5347846 h 6219825"/>
              <a:gd name="connsiteX27" fmla="*/ 12192000 w 12192000"/>
              <a:gd name="connsiteY27" fmla="*/ 5402606 h 6219825"/>
              <a:gd name="connsiteX28" fmla="*/ 11829257 w 12192000"/>
              <a:gd name="connsiteY28" fmla="*/ 5507950 h 6219825"/>
              <a:gd name="connsiteX29" fmla="*/ 10939183 w 12192000"/>
              <a:gd name="connsiteY29" fmla="*/ 5722555 h 6219825"/>
              <a:gd name="connsiteX30" fmla="*/ 9985530 w 12192000"/>
              <a:gd name="connsiteY30" fmla="*/ 5902635 h 6219825"/>
              <a:gd name="connsiteX31" fmla="*/ 9186882 w 12192000"/>
              <a:gd name="connsiteY31" fmla="*/ 6018631 h 6219825"/>
              <a:gd name="connsiteX32" fmla="*/ 8578198 w 12192000"/>
              <a:gd name="connsiteY32" fmla="*/ 6088179 h 6219825"/>
              <a:gd name="connsiteX33" fmla="*/ 7864358 w 12192000"/>
              <a:gd name="connsiteY33" fmla="*/ 6149656 h 6219825"/>
              <a:gd name="connsiteX34" fmla="*/ 6935502 w 12192000"/>
              <a:gd name="connsiteY34" fmla="*/ 6201071 h 6219825"/>
              <a:gd name="connsiteX35" fmla="*/ 6477750 w 12192000"/>
              <a:gd name="connsiteY35" fmla="*/ 6214980 h 6219825"/>
              <a:gd name="connsiteX36" fmla="*/ 6362294 w 12192000"/>
              <a:gd name="connsiteY36" fmla="*/ 6219825 h 6219825"/>
              <a:gd name="connsiteX37" fmla="*/ 6057129 w 12192000"/>
              <a:gd name="connsiteY37" fmla="*/ 6219825 h 6219825"/>
              <a:gd name="connsiteX38" fmla="*/ 5977784 w 12192000"/>
              <a:gd name="connsiteY38" fmla="*/ 6215229 h 6219825"/>
              <a:gd name="connsiteX39" fmla="*/ 5265087 w 12192000"/>
              <a:gd name="connsiteY39" fmla="*/ 6178965 h 6219825"/>
              <a:gd name="connsiteX40" fmla="*/ 4346277 w 12192000"/>
              <a:gd name="connsiteY40" fmla="*/ 6116869 h 6219825"/>
              <a:gd name="connsiteX41" fmla="*/ 3373045 w 12192000"/>
              <a:gd name="connsiteY41" fmla="*/ 6018259 h 6219825"/>
              <a:gd name="connsiteX42" fmla="*/ 2362173 w 12192000"/>
              <a:gd name="connsiteY42" fmla="*/ 5899282 h 6219825"/>
              <a:gd name="connsiteX43" fmla="*/ 1233178 w 12192000"/>
              <a:gd name="connsiteY43" fmla="*/ 5726033 h 6219825"/>
              <a:gd name="connsiteX44" fmla="*/ 68500 w 12192000"/>
              <a:gd name="connsiteY44" fmla="*/ 5486226 h 6219825"/>
              <a:gd name="connsiteX45" fmla="*/ 0 w 12192000"/>
              <a:gd name="connsiteY45" fmla="*/ 5468863 h 6219825"/>
              <a:gd name="connsiteX46" fmla="*/ 0 w 12192000"/>
              <a:gd name="connsiteY46" fmla="*/ 5412351 h 6219825"/>
              <a:gd name="connsiteX47" fmla="*/ 72441 w 12192000"/>
              <a:gd name="connsiteY47" fmla="*/ 5431135 h 6219825"/>
              <a:gd name="connsiteX48" fmla="*/ 600716 w 12192000"/>
              <a:gd name="connsiteY48" fmla="*/ 5549555 h 6219825"/>
              <a:gd name="connsiteX49" fmla="*/ 1769512 w 12192000"/>
              <a:gd name="connsiteY49" fmla="*/ 5759811 h 6219825"/>
              <a:gd name="connsiteX50" fmla="*/ 2613554 w 12192000"/>
              <a:gd name="connsiteY50" fmla="*/ 5876802 h 6219825"/>
              <a:gd name="connsiteX51" fmla="*/ 2581134 w 12192000"/>
              <a:gd name="connsiteY51" fmla="*/ 5866867 h 6219825"/>
              <a:gd name="connsiteX52" fmla="*/ 1112635 w 12192000"/>
              <a:gd name="connsiteY52" fmla="*/ 5534031 h 6219825"/>
              <a:gd name="connsiteX53" fmla="*/ 420412 w 12192000"/>
              <a:gd name="connsiteY53" fmla="*/ 5334514 h 6219825"/>
              <a:gd name="connsiteX54" fmla="*/ 0 w 12192000"/>
              <a:gd name="connsiteY54" fmla="*/ 5195539 h 6219825"/>
              <a:gd name="connsiteX55" fmla="*/ 60 w 12192000"/>
              <a:gd name="connsiteY55" fmla="*/ 5105401 h 6219825"/>
              <a:gd name="connsiteX56" fmla="*/ 0 w 12192000"/>
              <a:gd name="connsiteY56" fmla="*/ 5105401 h 6219825"/>
              <a:gd name="connsiteX57" fmla="*/ 0 w 12192000"/>
              <a:gd name="connsiteY57" fmla="*/ 1 h 6219825"/>
              <a:gd name="connsiteX58" fmla="*/ 9834 w 12192000"/>
              <a:gd name="connsiteY58" fmla="*/ 1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2192000" h="6219825">
                <a:moveTo>
                  <a:pt x="6789701" y="6151588"/>
                </a:moveTo>
                <a:lnTo>
                  <a:pt x="6788702" y="6151666"/>
                </a:lnTo>
                <a:cubicBezTo>
                  <a:pt x="6788627" y="6151844"/>
                  <a:pt x="6788551" y="6152022"/>
                  <a:pt x="6788476" y="6152200"/>
                </a:cubicBezTo>
                <a:close/>
                <a:moveTo>
                  <a:pt x="9834" y="0"/>
                </a:moveTo>
                <a:lnTo>
                  <a:pt x="12357" y="1"/>
                </a:lnTo>
                <a:lnTo>
                  <a:pt x="12192000" y="1"/>
                </a:lnTo>
                <a:lnTo>
                  <a:pt x="12192000" y="5105401"/>
                </a:lnTo>
                <a:lnTo>
                  <a:pt x="12191716" y="5105401"/>
                </a:lnTo>
                <a:lnTo>
                  <a:pt x="12192000" y="5256977"/>
                </a:lnTo>
                <a:lnTo>
                  <a:pt x="12061096" y="5296034"/>
                </a:lnTo>
                <a:cubicBezTo>
                  <a:pt x="11933500" y="5332263"/>
                  <a:pt x="11805390" y="5366806"/>
                  <a:pt x="11676800" y="5399652"/>
                </a:cubicBezTo>
                <a:cubicBezTo>
                  <a:pt x="11262789" y="5507204"/>
                  <a:pt x="10845343" y="5600846"/>
                  <a:pt x="10425355" y="5683310"/>
                </a:cubicBezTo>
                <a:cubicBezTo>
                  <a:pt x="10092810" y="5748549"/>
                  <a:pt x="9759033" y="5806970"/>
                  <a:pt x="9424022" y="5858546"/>
                </a:cubicBezTo>
                <a:cubicBezTo>
                  <a:pt x="9102997" y="5908224"/>
                  <a:pt x="8781133" y="5952809"/>
                  <a:pt x="8458419" y="5992303"/>
                </a:cubicBezTo>
                <a:cubicBezTo>
                  <a:pt x="8211360" y="6022481"/>
                  <a:pt x="7963792" y="6048065"/>
                  <a:pt x="7715970" y="6072283"/>
                </a:cubicBezTo>
                <a:lnTo>
                  <a:pt x="6951716" y="6138091"/>
                </a:lnTo>
                <a:lnTo>
                  <a:pt x="6936303" y="6140163"/>
                </a:lnTo>
                <a:lnTo>
                  <a:pt x="6790448" y="6151529"/>
                </a:lnTo>
                <a:lnTo>
                  <a:pt x="6799941" y="6153349"/>
                </a:lnTo>
                <a:cubicBezTo>
                  <a:pt x="6811623" y="6153816"/>
                  <a:pt x="6823734" y="6151642"/>
                  <a:pt x="6835432" y="6151642"/>
                </a:cubicBezTo>
                <a:cubicBezTo>
                  <a:pt x="6851580" y="6151642"/>
                  <a:pt x="6867729" y="6149034"/>
                  <a:pt x="6884003" y="6148662"/>
                </a:cubicBezTo>
                <a:cubicBezTo>
                  <a:pt x="7115805" y="6143198"/>
                  <a:pt x="7347351" y="6131026"/>
                  <a:pt x="7578771" y="6116122"/>
                </a:cubicBezTo>
                <a:cubicBezTo>
                  <a:pt x="7927552" y="6093644"/>
                  <a:pt x="8276080" y="6065453"/>
                  <a:pt x="8623845" y="6029188"/>
                </a:cubicBezTo>
                <a:cubicBezTo>
                  <a:pt x="8909939" y="5999878"/>
                  <a:pt x="9195310" y="5965228"/>
                  <a:pt x="9479970" y="5925239"/>
                </a:cubicBezTo>
                <a:cubicBezTo>
                  <a:pt x="9864901" y="5870842"/>
                  <a:pt x="10248014" y="5806101"/>
                  <a:pt x="10629308" y="5731000"/>
                </a:cubicBezTo>
                <a:cubicBezTo>
                  <a:pt x="11090114" y="5639842"/>
                  <a:pt x="11546975" y="5532291"/>
                  <a:pt x="11998498" y="5404869"/>
                </a:cubicBezTo>
                <a:lnTo>
                  <a:pt x="12192000" y="5347846"/>
                </a:lnTo>
                <a:lnTo>
                  <a:pt x="12192000" y="5402606"/>
                </a:lnTo>
                <a:lnTo>
                  <a:pt x="11829257" y="5507950"/>
                </a:lnTo>
                <a:cubicBezTo>
                  <a:pt x="11534769" y="5587680"/>
                  <a:pt x="11238120" y="5658596"/>
                  <a:pt x="10939183" y="5722555"/>
                </a:cubicBezTo>
                <a:cubicBezTo>
                  <a:pt x="10622824" y="5790365"/>
                  <a:pt x="10304941" y="5850387"/>
                  <a:pt x="9985530" y="5902635"/>
                </a:cubicBezTo>
                <a:cubicBezTo>
                  <a:pt x="9720036" y="5946102"/>
                  <a:pt x="9453814" y="5984764"/>
                  <a:pt x="9186882" y="6018631"/>
                </a:cubicBezTo>
                <a:cubicBezTo>
                  <a:pt x="8984197" y="6044216"/>
                  <a:pt x="8781514" y="6068309"/>
                  <a:pt x="8578198" y="6088179"/>
                </a:cubicBezTo>
                <a:lnTo>
                  <a:pt x="7864358" y="6149656"/>
                </a:lnTo>
                <a:cubicBezTo>
                  <a:pt x="7554994" y="6172009"/>
                  <a:pt x="7245502" y="6189895"/>
                  <a:pt x="6935502" y="6201071"/>
                </a:cubicBezTo>
                <a:lnTo>
                  <a:pt x="6477750" y="6214980"/>
                </a:lnTo>
                <a:cubicBezTo>
                  <a:pt x="6439195" y="6212895"/>
                  <a:pt x="6400529" y="6214521"/>
                  <a:pt x="6362294" y="6219825"/>
                </a:cubicBezTo>
                <a:lnTo>
                  <a:pt x="6057129" y="6219825"/>
                </a:lnTo>
                <a:lnTo>
                  <a:pt x="5977784" y="6215229"/>
                </a:lnTo>
                <a:lnTo>
                  <a:pt x="5265087" y="6178965"/>
                </a:lnTo>
                <a:cubicBezTo>
                  <a:pt x="4958267" y="6166544"/>
                  <a:pt x="4651826" y="6146055"/>
                  <a:pt x="4346277" y="6116869"/>
                </a:cubicBezTo>
                <a:lnTo>
                  <a:pt x="3373045" y="6018259"/>
                </a:lnTo>
                <a:cubicBezTo>
                  <a:pt x="3035412" y="5983982"/>
                  <a:pt x="2698456" y="5944327"/>
                  <a:pt x="2362173" y="5899282"/>
                </a:cubicBezTo>
                <a:cubicBezTo>
                  <a:pt x="1984692" y="5849108"/>
                  <a:pt x="1608364" y="5791358"/>
                  <a:pt x="1233178" y="5726033"/>
                </a:cubicBezTo>
                <a:cubicBezTo>
                  <a:pt x="842181" y="5657291"/>
                  <a:pt x="453758" y="5578770"/>
                  <a:pt x="68500" y="5486226"/>
                </a:cubicBezTo>
                <a:lnTo>
                  <a:pt x="0" y="5468863"/>
                </a:lnTo>
                <a:lnTo>
                  <a:pt x="0" y="5412351"/>
                </a:lnTo>
                <a:lnTo>
                  <a:pt x="72441" y="5431135"/>
                </a:lnTo>
                <a:cubicBezTo>
                  <a:pt x="247961" y="5473331"/>
                  <a:pt x="424164" y="5512608"/>
                  <a:pt x="600716" y="5549555"/>
                </a:cubicBezTo>
                <a:cubicBezTo>
                  <a:pt x="988279" y="5630403"/>
                  <a:pt x="1378133" y="5699330"/>
                  <a:pt x="1769512" y="5759811"/>
                </a:cubicBezTo>
                <a:cubicBezTo>
                  <a:pt x="2052426" y="5803406"/>
                  <a:pt x="2335725" y="5843519"/>
                  <a:pt x="2613554" y="5876802"/>
                </a:cubicBezTo>
                <a:cubicBezTo>
                  <a:pt x="2605544" y="5879410"/>
                  <a:pt x="2594611" y="5869350"/>
                  <a:pt x="2581134" y="5866867"/>
                </a:cubicBezTo>
                <a:cubicBezTo>
                  <a:pt x="2087178" y="5774877"/>
                  <a:pt x="1597684" y="5663937"/>
                  <a:pt x="1112635" y="5534031"/>
                </a:cubicBezTo>
                <a:cubicBezTo>
                  <a:pt x="880453" y="5471934"/>
                  <a:pt x="649713" y="5405428"/>
                  <a:pt x="420412" y="5334514"/>
                </a:cubicBezTo>
                <a:lnTo>
                  <a:pt x="0" y="5195539"/>
                </a:lnTo>
                <a:lnTo>
                  <a:pt x="60" y="5105401"/>
                </a:lnTo>
                <a:lnTo>
                  <a:pt x="0" y="5105401"/>
                </a:lnTo>
                <a:lnTo>
                  <a:pt x="0" y="1"/>
                </a:lnTo>
                <a:lnTo>
                  <a:pt x="9834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89658021-17BA-43AE-A647-6914E821E5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442606"/>
              </p:ext>
            </p:extLst>
          </p:nvPr>
        </p:nvGraphicFramePr>
        <p:xfrm>
          <a:off x="228600" y="355340"/>
          <a:ext cx="11658603" cy="4699525"/>
        </p:xfrm>
        <a:graphic>
          <a:graphicData uri="http://schemas.openxmlformats.org/drawingml/2006/table">
            <a:tbl>
              <a:tblPr/>
              <a:tblGrid>
                <a:gridCol w="2118319">
                  <a:extLst>
                    <a:ext uri="{9D8B030D-6E8A-4147-A177-3AD203B41FA5}">
                      <a16:colId xmlns:a16="http://schemas.microsoft.com/office/drawing/2014/main" val="2372127618"/>
                    </a:ext>
                  </a:extLst>
                </a:gridCol>
                <a:gridCol w="2373762">
                  <a:extLst>
                    <a:ext uri="{9D8B030D-6E8A-4147-A177-3AD203B41FA5}">
                      <a16:colId xmlns:a16="http://schemas.microsoft.com/office/drawing/2014/main" val="2284244825"/>
                    </a:ext>
                  </a:extLst>
                </a:gridCol>
                <a:gridCol w="2791519">
                  <a:extLst>
                    <a:ext uri="{9D8B030D-6E8A-4147-A177-3AD203B41FA5}">
                      <a16:colId xmlns:a16="http://schemas.microsoft.com/office/drawing/2014/main" val="4274867299"/>
                    </a:ext>
                  </a:extLst>
                </a:gridCol>
                <a:gridCol w="2035832">
                  <a:extLst>
                    <a:ext uri="{9D8B030D-6E8A-4147-A177-3AD203B41FA5}">
                      <a16:colId xmlns:a16="http://schemas.microsoft.com/office/drawing/2014/main" val="1814299410"/>
                    </a:ext>
                  </a:extLst>
                </a:gridCol>
                <a:gridCol w="2339171">
                  <a:extLst>
                    <a:ext uri="{9D8B030D-6E8A-4147-A177-3AD203B41FA5}">
                      <a16:colId xmlns:a16="http://schemas.microsoft.com/office/drawing/2014/main" val="3849433578"/>
                    </a:ext>
                  </a:extLst>
                </a:gridCol>
              </a:tblGrid>
              <a:tr h="286097"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a-DK" sz="1200" b="1" i="0" u="none" strike="noStrike">
                          <a:solidFill>
                            <a:srgbClr val="212529"/>
                          </a:solidFill>
                          <a:effectLst/>
                          <a:latin typeface="Verdana" panose="020B0604030504040204" pitchFamily="34" charset="0"/>
                        </a:rPr>
                        <a:t>Mål </a:t>
                      </a:r>
                      <a:r>
                        <a:rPr lang="da-DK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DSRS 2025-2030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33" marR="76633" marT="38317" marB="3831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577996"/>
                  </a:ext>
                </a:extLst>
              </a:tr>
              <a:tr h="4218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Stationer: DSRS har udvidet antallet at stationer med mindst 2 (så vi har 16 stationer)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Frivillige: DSRS' stationer har til enhver tid tilstrækkelig med uddannede og motiverede frivillige 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Indtægter: DSRS har årlige indtægter på mindst 20 mio kroner årligt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Materiel: DSRS har to både på hver station og otte af disse er lukkede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8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Sekretariat og administration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0840231"/>
                  </a:ext>
                </a:extLst>
              </a:tr>
              <a:tr h="286097"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da-DK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Strategi - værktøjer  (ikke i prioriteret rækkefølge)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33" marR="76633" marT="38317" marB="3831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188242"/>
                  </a:ext>
                </a:extLst>
              </a:tr>
              <a:tr h="74110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Der skal arbejdes mod at åbne en station i Sønderborg (efter dialog med JRCC)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 frivillige skal være i centrum for vores markedsføring (se SSRS) så der opbygges stolthed og brand value for DSRS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Fundraising skal professionaliseres. Der skal laves en kortlægning af alle relevante fonde og disse inddeles i top, mellem og lav, hvor bestyrelsen håndterer top, sekretariatet mellem og stationerne lav.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Der skal arbejdes hen imod en ensartning af både og motorer, så vedligehold bliver enklere og billigere. 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Sekretariatet har effektiviseret alle arbejdsgange, så der er et minimalt administrativt pres på sekretariat og stationer.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8787846"/>
                  </a:ext>
                </a:extLst>
              </a:tr>
              <a:tr h="74110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Der skal arbejdes mod at åbne en station i den østlige del af Storebælt (efter dialog med JRCC)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Alle operative frivillige er veluddannede og obligatorisk træning og øvelser er blevet en central del af de frivilliges hverdag.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Gennem en systematisk markedsføring-, PR- og lobbyindsats skal DSRS positioneres som en moderne, innovativ og kvalificeret organisation, der på frivillig basis løser en vigtig samfundsmæssig opgave. 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DSRS skal have sin egen serviceorganisation, så vedligehold og service bliver billigere og hurtigere.  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Der er et velfungerende, dagligt samarbejde mellem DSRS og RS (Norge) SSRS, Kystredningen m fl. om en række emner (også ud over materiel) 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406600"/>
                  </a:ext>
                </a:extLst>
              </a:tr>
              <a:tr h="6006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Alle stationer har tilgang til gode lokaler med mulighed for kønsopdelt omklædning, toiletforhold og indlagt vand. 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Alle operative frivillige har moderne og vedligeholdt sikkerhedsudrustning 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DSRS har fået mindst 25.000 medlemmer gennem en systematisk markedsføringskampagne på alle kanaler.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DSRS skal i dialog med SSRS om at overtage de både, der bliver udfaset i perioden.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Der er fokus på jævnlig rapportering af nøgletal, så den økonomiske styring bliver bedre. Cashflow bliver løbende monitoreret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3179019"/>
                  </a:ext>
                </a:extLst>
              </a:tr>
              <a:tr h="8816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Stationerne arbejder systematisk med at udvikle god ledelse, motivation, rekruttering og fastholdelse af frivillige.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DSRS har en divers sammensætning af frivillige: 10% af de frivillige er kvinder og vi har en god tilgang af yngre personer (gennem kadet-programmet) og der er lavet en senior-politik.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DSRS har udarbejdet og implementeret et lokalt sponsorkoncept for stationerne målrettet mod større og mindre lokale sponsorer og de lokale stationer spiller en aktiv rolle i eksekveringen.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Der findes en løbende opdateret udviklings- og udskiftningsplan for alt materiel (både, lokaler og andet udstyr) så anskaffelser kan prioriteres og som kan anvendes ved ansøgninger. 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Sekretariatet skal udvides i takt med  den øgede vækst og overtage en række af de opgaver, som i dag løses af bestyrelsen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4154768"/>
                  </a:ext>
                </a:extLst>
              </a:tr>
              <a:tr h="74110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 lokale stationer skal opbygge og vedligeholde en god relation til kommunen, den lokale havn, lokalpolitikere og andre interessenter. 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Der kan tilbydes fælles uddannelse med andre redningstjenester - fx SSRS og Kystredningstjenesten.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DSRS skal afholde regelmæssige konferencer med fokus på søsikkerhed. Deltagelse af politikere, sponsorer og andre interessenter. 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Der er centralt forhandlede indkøbsaftaler som reducerer omkostningerne. </a:t>
                      </a:r>
                      <a:endParaRPr lang="da-DK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da-DK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En moderne hjemmeside og et velfungerende intranet sparer tid for DSRS og forbedrer kommunikationen med medlemmerne.</a:t>
                      </a:r>
                      <a:endParaRPr lang="da-DK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983" marR="7983" marT="798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2969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320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693</Words>
  <Application>Microsoft Office PowerPoint</Application>
  <PresentationFormat>Widescreen</PresentationFormat>
  <Paragraphs>39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Verdana</vt:lpstr>
      <vt:lpstr>Office-tema</vt:lpstr>
      <vt:lpstr>DSRS strategi 2025-2030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Lassen</dc:creator>
  <cp:lastModifiedBy>Anders Lassen</cp:lastModifiedBy>
  <cp:revision>2</cp:revision>
  <dcterms:created xsi:type="dcterms:W3CDTF">2025-03-11T15:34:08Z</dcterms:created>
  <dcterms:modified xsi:type="dcterms:W3CDTF">2025-03-11T15:38:19Z</dcterms:modified>
</cp:coreProperties>
</file>